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9" r:id="rId2"/>
  </p:sldIdLst>
  <p:sldSz cx="7556500" cy="10693400"/>
  <p:notesSz cx="6797675" cy="9926638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2252" y="5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6" d="100"/>
          <a:sy n="46" d="100"/>
        </p:scale>
        <p:origin x="2808" y="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>
            <a:extLst>
              <a:ext uri="{FF2B5EF4-FFF2-40B4-BE49-F238E27FC236}">
                <a16:creationId xmlns:a16="http://schemas.microsoft.com/office/drawing/2014/main" id="{4171D432-057B-41F7-A462-D2709BDFF6A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6136" cy="498100"/>
          </a:xfrm>
          <a:prstGeom prst="rect">
            <a:avLst/>
          </a:prstGeom>
        </p:spPr>
        <p:txBody>
          <a:bodyPr vert="horz" lIns="83782" tIns="41892" rIns="83782" bIns="41892" rtlCol="0"/>
          <a:lstStyle>
            <a:lvl1pPr algn="l">
              <a:defRPr sz="1100"/>
            </a:lvl1pPr>
          </a:lstStyle>
          <a:p>
            <a:endParaRPr lang="pt-PT"/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535BBA98-6B65-4F6D-A8E1-746EDA198F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112" y="2"/>
            <a:ext cx="2946136" cy="498100"/>
          </a:xfrm>
          <a:prstGeom prst="rect">
            <a:avLst/>
          </a:prstGeom>
        </p:spPr>
        <p:txBody>
          <a:bodyPr vert="horz" lIns="83782" tIns="41892" rIns="83782" bIns="41892" rtlCol="0"/>
          <a:lstStyle>
            <a:lvl1pPr algn="r">
              <a:defRPr sz="1100"/>
            </a:lvl1pPr>
          </a:lstStyle>
          <a:p>
            <a:fld id="{E7114051-E37C-4A6A-98E9-2835C62EA8ED}" type="datetimeFigureOut">
              <a:rPr lang="pt-PT" smtClean="0"/>
              <a:t>19/05/2026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15427642-6324-4975-B983-C23762CCA4B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38"/>
            <a:ext cx="2946136" cy="498100"/>
          </a:xfrm>
          <a:prstGeom prst="rect">
            <a:avLst/>
          </a:prstGeom>
        </p:spPr>
        <p:txBody>
          <a:bodyPr vert="horz" lIns="83782" tIns="41892" rIns="83782" bIns="41892" rtlCol="0" anchor="b"/>
          <a:lstStyle>
            <a:lvl1pPr algn="l">
              <a:defRPr sz="1100"/>
            </a:lvl1pPr>
          </a:lstStyle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001AB097-E290-41F4-9F25-97616F7B3D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112" y="9428538"/>
            <a:ext cx="2946136" cy="498100"/>
          </a:xfrm>
          <a:prstGeom prst="rect">
            <a:avLst/>
          </a:prstGeom>
        </p:spPr>
        <p:txBody>
          <a:bodyPr vert="horz" lIns="83782" tIns="41892" rIns="83782" bIns="41892" rtlCol="0" anchor="b"/>
          <a:lstStyle>
            <a:lvl1pPr algn="r">
              <a:defRPr sz="1100"/>
            </a:lvl1pPr>
          </a:lstStyle>
          <a:p>
            <a:fld id="{00F39271-DCC2-4842-9A9A-0C92344041F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246625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6136" cy="498100"/>
          </a:xfrm>
          <a:prstGeom prst="rect">
            <a:avLst/>
          </a:prstGeom>
        </p:spPr>
        <p:txBody>
          <a:bodyPr vert="horz" lIns="83782" tIns="41892" rIns="83782" bIns="41892" rtlCol="0"/>
          <a:lstStyle>
            <a:lvl1pPr algn="l">
              <a:defRPr sz="11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50112" y="2"/>
            <a:ext cx="2946136" cy="498100"/>
          </a:xfrm>
          <a:prstGeom prst="rect">
            <a:avLst/>
          </a:prstGeom>
        </p:spPr>
        <p:txBody>
          <a:bodyPr vert="horz" lIns="83782" tIns="41892" rIns="83782" bIns="41892" rtlCol="0"/>
          <a:lstStyle>
            <a:lvl1pPr algn="r">
              <a:defRPr sz="1100"/>
            </a:lvl1pPr>
          </a:lstStyle>
          <a:p>
            <a:fld id="{6F4F4165-9572-4FBB-9882-AEDD9DB7814F}" type="datetimeFigureOut">
              <a:rPr lang="pt-PT" smtClean="0"/>
              <a:t>19/05/2026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1241425"/>
            <a:ext cx="23653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3782" tIns="41892" rIns="83782" bIns="41892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636"/>
            <a:ext cx="5438140" cy="3908172"/>
          </a:xfrm>
          <a:prstGeom prst="rect">
            <a:avLst/>
          </a:prstGeom>
        </p:spPr>
        <p:txBody>
          <a:bodyPr vert="horz" lIns="83782" tIns="41892" rIns="83782" bIns="41892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428538"/>
            <a:ext cx="2946136" cy="498100"/>
          </a:xfrm>
          <a:prstGeom prst="rect">
            <a:avLst/>
          </a:prstGeom>
        </p:spPr>
        <p:txBody>
          <a:bodyPr vert="horz" lIns="83782" tIns="41892" rIns="83782" bIns="41892" rtlCol="0" anchor="b"/>
          <a:lstStyle>
            <a:lvl1pPr algn="l">
              <a:defRPr sz="11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50112" y="9428538"/>
            <a:ext cx="2946136" cy="498100"/>
          </a:xfrm>
          <a:prstGeom prst="rect">
            <a:avLst/>
          </a:prstGeom>
        </p:spPr>
        <p:txBody>
          <a:bodyPr vert="horz" lIns="83782" tIns="41892" rIns="83782" bIns="41892" rtlCol="0" anchor="b"/>
          <a:lstStyle>
            <a:lvl1pPr algn="r">
              <a:defRPr sz="1100"/>
            </a:lvl1pPr>
          </a:lstStyle>
          <a:p>
            <a:fld id="{85B20776-50D6-47F0-A668-E61A14C27AB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69539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6">
            <a:extLst>
              <a:ext uri="{FF2B5EF4-FFF2-40B4-BE49-F238E27FC236}">
                <a16:creationId xmlns:a16="http://schemas.microsoft.com/office/drawing/2014/main" id="{437685DC-D6FF-4AB7-8E32-4D6EB531F81C}"/>
              </a:ext>
            </a:extLst>
          </p:cNvPr>
          <p:cNvSpPr txBox="1"/>
          <p:nvPr userDrawn="1"/>
        </p:nvSpPr>
        <p:spPr>
          <a:xfrm>
            <a:off x="432246" y="8631963"/>
            <a:ext cx="4051300" cy="3718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780">
              <a:lnSpc>
                <a:spcPts val="1430"/>
              </a:lnSpc>
              <a:spcBef>
                <a:spcPts val="100"/>
              </a:spcBef>
            </a:pPr>
            <a:r>
              <a:rPr lang="pt-PT" sz="1500" spc="-30" dirty="0">
                <a:solidFill>
                  <a:srgbClr val="384475"/>
                </a:solidFill>
                <a:latin typeface="Arial MT"/>
                <a:cs typeface="Arial MT"/>
              </a:rPr>
              <a:t>Objetivo</a:t>
            </a:r>
            <a:r>
              <a:rPr lang="pt-PT" sz="1400" spc="-30" dirty="0">
                <a:solidFill>
                  <a:srgbClr val="384475"/>
                </a:solidFill>
                <a:latin typeface="Arial MT"/>
                <a:cs typeface="Arial MT"/>
              </a:rPr>
              <a:t>:</a:t>
            </a:r>
          </a:p>
          <a:p>
            <a:pPr marL="12700">
              <a:lnSpc>
                <a:spcPts val="1430"/>
              </a:lnSpc>
            </a:pPr>
            <a:endParaRPr lang="pt-PT" sz="1300" dirty="0">
              <a:latin typeface="Arial MT"/>
              <a:cs typeface="Arial MT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8A9F81C0-949D-4182-BA0B-FA0E32B98B96}"/>
              </a:ext>
            </a:extLst>
          </p:cNvPr>
          <p:cNvSpPr txBox="1"/>
          <p:nvPr userDrawn="1"/>
        </p:nvSpPr>
        <p:spPr>
          <a:xfrm>
            <a:off x="5524780" y="823467"/>
            <a:ext cx="1758669" cy="500137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/>
          <a:p>
            <a:pPr marL="837565">
              <a:lnSpc>
                <a:spcPts val="1870"/>
              </a:lnSpc>
              <a:spcBef>
                <a:spcPts val="100"/>
              </a:spcBef>
            </a:pPr>
            <a:r>
              <a:rPr sz="1600" b="1" dirty="0">
                <a:solidFill>
                  <a:srgbClr val="2A5487"/>
                </a:solidFill>
                <a:latin typeface="Arial MT"/>
                <a:cs typeface="Arial MT"/>
              </a:rPr>
              <a:t>iado</a:t>
            </a:r>
            <a:r>
              <a:rPr sz="1600" b="1" spc="65" dirty="0">
                <a:solidFill>
                  <a:srgbClr val="2A5487"/>
                </a:solidFill>
                <a:latin typeface="Arial MT"/>
                <a:cs typeface="Arial MT"/>
              </a:rPr>
              <a:t> </a:t>
            </a:r>
            <a:r>
              <a:rPr sz="1600" b="1" spc="-20" dirty="0">
                <a:solidFill>
                  <a:srgbClr val="2D5785"/>
                </a:solidFill>
                <a:latin typeface="Arial MT"/>
                <a:cs typeface="Arial MT"/>
              </a:rPr>
              <a:t>pela</a:t>
            </a:r>
            <a:endParaRPr sz="1600" b="1" dirty="0">
              <a:latin typeface="Arial MT"/>
              <a:cs typeface="Arial MT"/>
            </a:endParaRPr>
          </a:p>
          <a:p>
            <a:pPr marL="12700">
              <a:lnSpc>
                <a:spcPts val="1870"/>
              </a:lnSpc>
              <a:tabLst>
                <a:tab pos="603250" algn="l"/>
              </a:tabLst>
            </a:pPr>
            <a:r>
              <a:rPr lang="pt-PT" sz="1600" b="1" spc="-25" dirty="0">
                <a:solidFill>
                  <a:srgbClr val="315487"/>
                </a:solidFill>
                <a:latin typeface="Arial MT"/>
                <a:cs typeface="Arial MT"/>
              </a:rPr>
              <a:t>Uni</a:t>
            </a:r>
            <a:r>
              <a:rPr sz="1600" b="1" dirty="0">
                <a:solidFill>
                  <a:srgbClr val="315487"/>
                </a:solidFill>
                <a:latin typeface="Arial MT"/>
                <a:cs typeface="Arial MT"/>
              </a:rPr>
              <a:t>	</a:t>
            </a:r>
            <a:r>
              <a:rPr sz="1600" b="1" spc="-10" dirty="0">
                <a:solidFill>
                  <a:srgbClr val="2F5487"/>
                </a:solidFill>
                <a:latin typeface="Arial MT"/>
                <a:cs typeface="Arial MT"/>
              </a:rPr>
              <a:t>Europeia</a:t>
            </a:r>
            <a:endParaRPr sz="1600" b="1" dirty="0">
              <a:latin typeface="Arial MT"/>
              <a:cs typeface="Arial MT"/>
            </a:endParaRPr>
          </a:p>
        </p:txBody>
      </p:sp>
      <p:sp>
        <p:nvSpPr>
          <p:cNvPr id="9" name="object 10">
            <a:extLst>
              <a:ext uri="{FF2B5EF4-FFF2-40B4-BE49-F238E27FC236}">
                <a16:creationId xmlns:a16="http://schemas.microsoft.com/office/drawing/2014/main" id="{095E5DE1-E96F-4D55-9934-0A7331B969DF}"/>
              </a:ext>
            </a:extLst>
          </p:cNvPr>
          <p:cNvSpPr txBox="1"/>
          <p:nvPr userDrawn="1"/>
        </p:nvSpPr>
        <p:spPr>
          <a:xfrm>
            <a:off x="5872822" y="9745471"/>
            <a:ext cx="1239520" cy="554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6225">
              <a:lnSpc>
                <a:spcPct val="100000"/>
              </a:lnSpc>
              <a:spcBef>
                <a:spcPts val="100"/>
              </a:spcBef>
            </a:pPr>
            <a:r>
              <a:rPr sz="900" spc="-35" dirty="0">
                <a:solidFill>
                  <a:srgbClr val="212121"/>
                </a:solidFill>
                <a:latin typeface="Arial MT"/>
                <a:cs typeface="Arial MT"/>
              </a:rPr>
              <a:t>pessoas2030.gov.pt</a:t>
            </a:r>
            <a:endParaRPr sz="900" dirty="0">
              <a:latin typeface="Arial MT"/>
              <a:cs typeface="Arial MT"/>
            </a:endParaRPr>
          </a:p>
          <a:p>
            <a:pPr marL="321310">
              <a:lnSpc>
                <a:spcPct val="100000"/>
              </a:lnSpc>
              <a:spcBef>
                <a:spcPts val="795"/>
              </a:spcBef>
            </a:pPr>
            <a:r>
              <a:rPr sz="850" spc="-35" dirty="0">
                <a:solidFill>
                  <a:srgbClr val="7C8CB8"/>
                </a:solidFill>
                <a:latin typeface="Arial MT"/>
                <a:cs typeface="Arial MT"/>
              </a:rPr>
              <a:t>Cõdigo</a:t>
            </a:r>
            <a:r>
              <a:rPr sz="850" spc="-40" dirty="0">
                <a:solidFill>
                  <a:srgbClr val="7C8CB8"/>
                </a:solidFill>
                <a:latin typeface="Arial MT"/>
                <a:cs typeface="Arial MT"/>
              </a:rPr>
              <a:t> </a:t>
            </a:r>
            <a:r>
              <a:rPr sz="850" spc="-50" dirty="0">
                <a:solidFill>
                  <a:srgbClr val="444B82"/>
                </a:solidFill>
                <a:latin typeface="Arial MT"/>
                <a:cs typeface="Arial MT"/>
              </a:rPr>
              <a:t>da</a:t>
            </a:r>
            <a:r>
              <a:rPr sz="850" spc="-30" dirty="0">
                <a:solidFill>
                  <a:srgbClr val="444B82"/>
                </a:solidFill>
                <a:latin typeface="Arial MT"/>
                <a:cs typeface="Arial MT"/>
              </a:rPr>
              <a:t> </a:t>
            </a:r>
            <a:r>
              <a:rPr sz="850" spc="-25" dirty="0">
                <a:solidFill>
                  <a:srgbClr val="7983B3"/>
                </a:solidFill>
                <a:latin typeface="Arial MT"/>
                <a:cs typeface="Arial MT"/>
              </a:rPr>
              <a:t>operação</a:t>
            </a:r>
            <a:endParaRPr sz="850" dirty="0">
              <a:latin typeface="Arial MT"/>
              <a:cs typeface="Arial MT"/>
            </a:endParaRPr>
          </a:p>
          <a:p>
            <a:pPr marL="12700" algn="r">
              <a:lnSpc>
                <a:spcPct val="100000"/>
              </a:lnSpc>
              <a:spcBef>
                <a:spcPts val="125"/>
              </a:spcBef>
            </a:pPr>
            <a:r>
              <a:rPr lang="pt-PT" sz="950" spc="-140" dirty="0">
                <a:solidFill>
                  <a:srgbClr val="212121"/>
                </a:solidFill>
                <a:latin typeface="Arial MT"/>
                <a:cs typeface="Arial MT"/>
              </a:rPr>
              <a:t>PESSOAS-FSE+-03074900</a:t>
            </a:r>
            <a:endParaRPr sz="950" dirty="0">
              <a:latin typeface="Arial MT"/>
              <a:cs typeface="Arial MT"/>
            </a:endParaRPr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30EFCCEA-E073-44EC-AFE0-9041774DB18A}"/>
              </a:ext>
            </a:extLst>
          </p:cNvPr>
          <p:cNvSpPr/>
          <p:nvPr userDrawn="1"/>
        </p:nvSpPr>
        <p:spPr>
          <a:xfrm>
            <a:off x="2478978" y="811207"/>
            <a:ext cx="457200" cy="637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69BF5E2C-414B-4AC3-843C-C8A8226470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41" b="-19683"/>
          <a:stretch/>
        </p:blipFill>
        <p:spPr>
          <a:xfrm>
            <a:off x="273051" y="848290"/>
            <a:ext cx="3977434" cy="749409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9717BDC8-A10D-4274-AD97-047E5AEA49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8" t="36387" r="18628" b="36368"/>
          <a:stretch/>
        </p:blipFill>
        <p:spPr bwMode="auto">
          <a:xfrm>
            <a:off x="273051" y="145539"/>
            <a:ext cx="2362199" cy="60132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C1C923AD-F323-408F-8FBF-09A0302A74C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254" y="251987"/>
            <a:ext cx="1323991" cy="388426"/>
          </a:xfrm>
          <a:prstGeom prst="rect">
            <a:avLst/>
          </a:prstGeom>
        </p:spPr>
      </p:pic>
      <p:sp>
        <p:nvSpPr>
          <p:cNvPr id="14" name="Retângulo 13">
            <a:extLst>
              <a:ext uri="{FF2B5EF4-FFF2-40B4-BE49-F238E27FC236}">
                <a16:creationId xmlns:a16="http://schemas.microsoft.com/office/drawing/2014/main" id="{E5E1F9D7-7D4C-41F2-B866-AEF7EA360376}"/>
              </a:ext>
            </a:extLst>
          </p:cNvPr>
          <p:cNvSpPr/>
          <p:nvPr userDrawn="1"/>
        </p:nvSpPr>
        <p:spPr>
          <a:xfrm>
            <a:off x="5759451" y="8394700"/>
            <a:ext cx="1392038" cy="2017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DA8CB75D-3ACE-4747-8E6E-588B93703BE6}"/>
              </a:ext>
            </a:extLst>
          </p:cNvPr>
          <p:cNvSpPr/>
          <p:nvPr userDrawn="1"/>
        </p:nvSpPr>
        <p:spPr>
          <a:xfrm>
            <a:off x="432246" y="1739922"/>
            <a:ext cx="6856623" cy="3606777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162B6F65-CF8E-41B8-8B9D-FC7ABECE6DDC}"/>
              </a:ext>
            </a:extLst>
          </p:cNvPr>
          <p:cNvSpPr txBox="1"/>
          <p:nvPr userDrawn="1"/>
        </p:nvSpPr>
        <p:spPr>
          <a:xfrm>
            <a:off x="1987549" y="3127811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dirty="0"/>
              <a:t>Imagem Ilustrativa do Evento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C78EAD0C-4E0C-435F-A6BD-D364F1E051C3}"/>
              </a:ext>
            </a:extLst>
          </p:cNvPr>
          <p:cNvSpPr txBox="1"/>
          <p:nvPr userDrawn="1"/>
        </p:nvSpPr>
        <p:spPr>
          <a:xfrm>
            <a:off x="4808491" y="9591582"/>
            <a:ext cx="14325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400" dirty="0"/>
              <a:t>Parceiros</a:t>
            </a:r>
            <a:r>
              <a:rPr lang="pt-PT" sz="1100" dirty="0"/>
              <a:t>: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B9075B38-36D0-406A-A107-8CE1D25BBD5C}"/>
              </a:ext>
            </a:extLst>
          </p:cNvPr>
          <p:cNvSpPr txBox="1"/>
          <p:nvPr userDrawn="1"/>
        </p:nvSpPr>
        <p:spPr>
          <a:xfrm>
            <a:off x="323153" y="5622902"/>
            <a:ext cx="4311650" cy="834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115">
              <a:lnSpc>
                <a:spcPts val="1720"/>
              </a:lnSpc>
              <a:spcBef>
                <a:spcPts val="100"/>
              </a:spcBef>
            </a:pPr>
            <a:r>
              <a:rPr lang="pt-PT" spc="-165" dirty="0">
                <a:solidFill>
                  <a:srgbClr val="3A4F8C"/>
                </a:solidFill>
                <a:latin typeface="Arial MT"/>
                <a:cs typeface="Arial MT"/>
              </a:rPr>
              <a:t>PESSOAS-</a:t>
            </a:r>
            <a:r>
              <a:rPr lang="pt-PT" spc="-150" dirty="0">
                <a:solidFill>
                  <a:srgbClr val="3A4F8C"/>
                </a:solidFill>
                <a:latin typeface="Arial MT"/>
                <a:cs typeface="Arial MT"/>
              </a:rPr>
              <a:t>FSE+ - </a:t>
            </a:r>
            <a:r>
              <a:rPr lang="pt-PT" spc="-10" dirty="0">
                <a:solidFill>
                  <a:srgbClr val="3A4F8C"/>
                </a:solidFill>
                <a:latin typeface="Arial MT"/>
                <a:cs typeface="Arial MT"/>
              </a:rPr>
              <a:t>03074900</a:t>
            </a:r>
          </a:p>
          <a:p>
            <a:pPr marL="31115">
              <a:lnSpc>
                <a:spcPct val="100000"/>
              </a:lnSpc>
              <a:spcBef>
                <a:spcPts val="100"/>
              </a:spcBef>
            </a:pPr>
            <a:endParaRPr lang="pt-PT" sz="900" dirty="0">
              <a:latin typeface="Arial MT"/>
              <a:cs typeface="Arial MT"/>
            </a:endParaRPr>
          </a:p>
          <a:p>
            <a:pPr marL="22860">
              <a:lnSpc>
                <a:spcPts val="2860"/>
              </a:lnSpc>
            </a:pPr>
            <a:r>
              <a:rPr lang="pt-PT" sz="3200" spc="-190" dirty="0">
                <a:solidFill>
                  <a:srgbClr val="2D5689"/>
                </a:solidFill>
                <a:latin typeface="Arial MT"/>
                <a:cs typeface="Arial MT"/>
              </a:rPr>
              <a:t>INATEL</a:t>
            </a:r>
            <a:r>
              <a:rPr lang="pt-PT" sz="3200" spc="10" dirty="0">
                <a:solidFill>
                  <a:srgbClr val="2D5689"/>
                </a:solidFill>
                <a:latin typeface="Arial MT"/>
                <a:cs typeface="Arial MT"/>
              </a:rPr>
              <a:t> </a:t>
            </a:r>
            <a:r>
              <a:rPr lang="pt-PT" sz="3200" spc="-70" dirty="0">
                <a:solidFill>
                  <a:srgbClr val="2B5687"/>
                </a:solidFill>
                <a:latin typeface="Arial MT"/>
                <a:cs typeface="Arial MT"/>
              </a:rPr>
              <a:t>Longevidade</a:t>
            </a:r>
            <a:r>
              <a:rPr lang="pt-PT" sz="3200" spc="30" dirty="0">
                <a:solidFill>
                  <a:srgbClr val="2B5687"/>
                </a:solidFill>
                <a:latin typeface="Arial MT"/>
                <a:cs typeface="Arial MT"/>
              </a:rPr>
              <a:t> </a:t>
            </a:r>
            <a:r>
              <a:rPr lang="pt-PT" sz="3200" spc="-50" dirty="0">
                <a:solidFill>
                  <a:srgbClr val="2F5280"/>
                </a:solidFill>
                <a:latin typeface="Arial MT"/>
                <a:cs typeface="Arial MT"/>
              </a:rPr>
              <a:t>+</a:t>
            </a:r>
            <a:endParaRPr lang="pt-PT" sz="3200" dirty="0">
              <a:latin typeface="Arial MT"/>
              <a:cs typeface="Arial M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0143" y="9558527"/>
            <a:ext cx="2011680" cy="1133855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78879" y="8912352"/>
            <a:ext cx="694944" cy="694944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9391" y="2176271"/>
            <a:ext cx="6736080" cy="2980944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81583" y="1755647"/>
            <a:ext cx="6614159" cy="377951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535935" y="835151"/>
            <a:ext cx="402336" cy="554735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596384" y="128015"/>
            <a:ext cx="2249423" cy="126187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64641" y="250952"/>
            <a:ext cx="2595245" cy="528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0" i="0">
                <a:solidFill>
                  <a:srgbClr val="F9A736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5/19/2026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5">
            <a:extLst>
              <a:ext uri="{FF2B5EF4-FFF2-40B4-BE49-F238E27FC236}">
                <a16:creationId xmlns:a16="http://schemas.microsoft.com/office/drawing/2014/main" id="{193A6EDF-C223-4F92-8B28-E9B1FB5747DF}"/>
              </a:ext>
            </a:extLst>
          </p:cNvPr>
          <p:cNvSpPr txBox="1"/>
          <p:nvPr/>
        </p:nvSpPr>
        <p:spPr>
          <a:xfrm>
            <a:off x="433610" y="6337300"/>
            <a:ext cx="6075809" cy="17440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034">
              <a:lnSpc>
                <a:spcPct val="100000"/>
              </a:lnSpc>
              <a:spcBef>
                <a:spcPts val="1090"/>
              </a:spcBef>
            </a:pPr>
            <a:endParaRPr lang="pt-PT" sz="1200" spc="-45" dirty="0">
              <a:solidFill>
                <a:srgbClr val="3D5682"/>
              </a:solidFill>
              <a:latin typeface="Arial MT"/>
              <a:cs typeface="Arial MT"/>
            </a:endParaRPr>
          </a:p>
          <a:p>
            <a:pPr marL="26034">
              <a:spcBef>
                <a:spcPts val="1090"/>
              </a:spcBef>
            </a:pPr>
            <a:r>
              <a:rPr lang="pt-PT" sz="2400" spc="-45" dirty="0">
                <a:solidFill>
                  <a:srgbClr val="3D5682"/>
                </a:solidFill>
                <a:latin typeface="Arial MT"/>
                <a:cs typeface="Times New Roman" panose="02020603050405020304" pitchFamily="18" charset="0"/>
              </a:rPr>
              <a:t>[</a:t>
            </a:r>
            <a:r>
              <a:rPr lang="pt-PT" sz="2400" spc="-45" dirty="0">
                <a:solidFill>
                  <a:srgbClr val="3D5682"/>
                </a:solidFill>
                <a:latin typeface="Arial MT"/>
                <a:cs typeface="Arial MT"/>
              </a:rPr>
              <a:t>Nome do Evento</a:t>
            </a:r>
            <a:r>
              <a:rPr lang="pt-PT" sz="2400" spc="-10" dirty="0">
                <a:solidFill>
                  <a:srgbClr val="345987"/>
                </a:solidFill>
                <a:latin typeface="Arial MT"/>
                <a:cs typeface="Times New Roman" panose="02020603050405020304" pitchFamily="18" charset="0"/>
              </a:rPr>
              <a:t>]</a:t>
            </a:r>
            <a:endParaRPr lang="pt-PT" sz="2400" spc="-45" dirty="0">
              <a:solidFill>
                <a:srgbClr val="3D5682"/>
              </a:solidFill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endParaRPr lang="pt-PT" sz="1200" spc="-10" dirty="0">
              <a:solidFill>
                <a:srgbClr val="345987"/>
              </a:solidFill>
              <a:latin typeface="Arial MT"/>
              <a:cs typeface="Arial MT"/>
            </a:endParaRPr>
          </a:p>
          <a:p>
            <a:pPr marL="12700">
              <a:spcBef>
                <a:spcPts val="420"/>
              </a:spcBef>
            </a:pPr>
            <a:r>
              <a:rPr lang="pt-PT" sz="1600" spc="-45" dirty="0">
                <a:solidFill>
                  <a:srgbClr val="3D5682"/>
                </a:solidFill>
                <a:latin typeface="Arial MT"/>
                <a:cs typeface="Times New Roman" panose="02020603050405020304" pitchFamily="18" charset="0"/>
              </a:rPr>
              <a:t>[</a:t>
            </a:r>
            <a:r>
              <a:rPr lang="pt-PT" sz="1600" spc="-10" dirty="0">
                <a:solidFill>
                  <a:srgbClr val="345987"/>
                </a:solidFill>
                <a:latin typeface="Arial MT"/>
                <a:cs typeface="Arial MT"/>
              </a:rPr>
              <a:t>NUTS II (Alentejo, Centro ou Norte)</a:t>
            </a:r>
            <a:r>
              <a:rPr lang="pt-PT" sz="1600" spc="-10" dirty="0">
                <a:solidFill>
                  <a:srgbClr val="345987"/>
                </a:solidFill>
                <a:latin typeface="Arial MT"/>
                <a:cs typeface="Times New Roman" panose="02020603050405020304" pitchFamily="18" charset="0"/>
              </a:rPr>
              <a:t>]</a:t>
            </a:r>
            <a:endParaRPr lang="pt-PT" sz="1600" spc="-10" dirty="0">
              <a:solidFill>
                <a:srgbClr val="345987"/>
              </a:solidFill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lang="pt-PT" sz="1400" spc="-45" dirty="0">
                <a:solidFill>
                  <a:srgbClr val="3D5682"/>
                </a:solidFill>
                <a:latin typeface="Arial MT"/>
                <a:cs typeface="Times New Roman" panose="02020603050405020304" pitchFamily="18" charset="0"/>
              </a:rPr>
              <a:t>[</a:t>
            </a:r>
            <a:r>
              <a:rPr lang="pt-PT" sz="1400" spc="-10" dirty="0">
                <a:solidFill>
                  <a:srgbClr val="345987"/>
                </a:solidFill>
                <a:latin typeface="Arial MT"/>
                <a:cs typeface="Arial MT"/>
              </a:rPr>
              <a:t>Município</a:t>
            </a:r>
            <a:r>
              <a:rPr lang="pt-PT" sz="1400" spc="-10" dirty="0">
                <a:solidFill>
                  <a:srgbClr val="345987"/>
                </a:solidFill>
                <a:latin typeface="Arial MT"/>
                <a:cs typeface="Times New Roman" panose="02020603050405020304" pitchFamily="18" charset="0"/>
              </a:rPr>
              <a:t>]</a:t>
            </a:r>
            <a:endParaRPr lang="pt-PT" sz="1400" spc="-10" dirty="0">
              <a:solidFill>
                <a:srgbClr val="345987"/>
              </a:solidFill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lang="pt-PT" sz="1200" spc="-45" dirty="0">
                <a:solidFill>
                  <a:srgbClr val="3D5682"/>
                </a:solidFill>
                <a:latin typeface="Arial MT"/>
                <a:cs typeface="Times New Roman" panose="02020603050405020304" pitchFamily="18" charset="0"/>
              </a:rPr>
              <a:t>[ </a:t>
            </a:r>
            <a:r>
              <a:rPr lang="pt-PT" sz="1200" spc="-10" dirty="0">
                <a:solidFill>
                  <a:srgbClr val="345987"/>
                </a:solidFill>
                <a:latin typeface="Arial MT"/>
                <a:cs typeface="Arial MT"/>
              </a:rPr>
              <a:t>Local do Evento (Parque..., sede da associação x…)</a:t>
            </a:r>
            <a:r>
              <a:rPr lang="pt-PT" sz="1200" spc="-10" dirty="0">
                <a:solidFill>
                  <a:srgbClr val="345987"/>
                </a:solidFill>
                <a:latin typeface="Arial MT"/>
                <a:cs typeface="Times New Roman" panose="02020603050405020304" pitchFamily="18" charset="0"/>
              </a:rPr>
              <a:t>]</a:t>
            </a:r>
            <a:endParaRPr sz="1200" dirty="0">
              <a:latin typeface="Arial MT"/>
              <a:cs typeface="Arial MT"/>
            </a:endParaRPr>
          </a:p>
        </p:txBody>
      </p:sp>
      <p:sp>
        <p:nvSpPr>
          <p:cNvPr id="18" name="object 6">
            <a:extLst>
              <a:ext uri="{FF2B5EF4-FFF2-40B4-BE49-F238E27FC236}">
                <a16:creationId xmlns:a16="http://schemas.microsoft.com/office/drawing/2014/main" id="{5B73C298-8D18-4724-AF05-0B5EA10B9F4E}"/>
              </a:ext>
            </a:extLst>
          </p:cNvPr>
          <p:cNvSpPr txBox="1"/>
          <p:nvPr/>
        </p:nvSpPr>
        <p:spPr>
          <a:xfrm>
            <a:off x="453328" y="8708603"/>
            <a:ext cx="4051300" cy="3718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780">
              <a:lnSpc>
                <a:spcPts val="1430"/>
              </a:lnSpc>
              <a:spcBef>
                <a:spcPts val="100"/>
              </a:spcBef>
            </a:pPr>
            <a:endParaRPr lang="pt-PT" sz="1300" spc="-30" dirty="0">
              <a:solidFill>
                <a:srgbClr val="384475"/>
              </a:solidFill>
              <a:latin typeface="Arial MT"/>
              <a:cs typeface="Arial MT"/>
            </a:endParaRPr>
          </a:p>
          <a:p>
            <a:pPr marL="12700">
              <a:lnSpc>
                <a:spcPts val="1430"/>
              </a:lnSpc>
            </a:pPr>
            <a:r>
              <a:rPr lang="pt-PT" sz="1400" spc="-45" dirty="0">
                <a:solidFill>
                  <a:srgbClr val="3D5682"/>
                </a:solidFill>
                <a:latin typeface="Arial MT"/>
                <a:cs typeface="Times New Roman" panose="02020603050405020304" pitchFamily="18" charset="0"/>
              </a:rPr>
              <a:t>[</a:t>
            </a:r>
            <a:r>
              <a:rPr lang="pt-PT" sz="1400" spc="-30" dirty="0">
                <a:solidFill>
                  <a:srgbClr val="384475"/>
                </a:solidFill>
                <a:latin typeface="Arial MT"/>
                <a:cs typeface="Arial MT"/>
              </a:rPr>
              <a:t>Máximo 2 linhas</a:t>
            </a:r>
            <a:r>
              <a:rPr lang="pt-PT" sz="1400" spc="-10" dirty="0">
                <a:solidFill>
                  <a:srgbClr val="345987"/>
                </a:solidFill>
                <a:latin typeface="Arial MT"/>
                <a:cs typeface="Times New Roman" panose="02020603050405020304" pitchFamily="18" charset="0"/>
              </a:rPr>
              <a:t>]</a:t>
            </a:r>
            <a:endParaRPr lang="pt-PT" sz="140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998499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</TotalTime>
  <Words>35</Words>
  <Application>Microsoft Office PowerPoint</Application>
  <PresentationFormat>Personalizados</PresentationFormat>
  <Paragraphs>8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4" baseType="lpstr">
      <vt:lpstr>Arial MT</vt:lpstr>
      <vt:lpstr>Calibri</vt:lpstr>
      <vt:lpstr>Office Theme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PT2030 Ficha de Operacão A4</dc:title>
  <dc:creator>AD&amp;C - Agência para o Desenvolvimento e Coesão</dc:creator>
  <cp:keywords>Versão: 2024-01-19</cp:keywords>
  <cp:lastModifiedBy>Mariana Queiroz</cp:lastModifiedBy>
  <cp:revision>18</cp:revision>
  <cp:lastPrinted>2026-05-12T16:39:20Z</cp:lastPrinted>
  <dcterms:created xsi:type="dcterms:W3CDTF">2026-05-12T10:25:01Z</dcterms:created>
  <dcterms:modified xsi:type="dcterms:W3CDTF">2026-05-19T13:39:07Z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2026-02-24T00:00:00Z</vt:filetime>
  </property>
  <property fmtid="{D5CDD505-2E9C-101B-9397-08002B2CF9AE}" pid="3" name="Creator">
    <vt:lpwstr>Adobe Illustrator 28.1 (Windows)</vt:lpwstr>
  </property>
  <property fmtid="{D5CDD505-2E9C-101B-9397-08002B2CF9AE}" pid="4" name="LastSaved">
    <vt:filetime>2026-05-12T00:00:00Z</vt:filetime>
  </property>
  <property fmtid="{D5CDD505-2E9C-101B-9397-08002B2CF9AE}" pid="5" name="Producer">
    <vt:lpwstr>GPL Ghostscript 9.55.0</vt:lpwstr>
  </property>
</Properties>
</file>