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</p:sldIdLst>
  <p:sldSz cx="9906000" cy="6858000" type="A4"/>
  <p:notesSz cx="16560800" cy="1212850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Gilroy" panose="020B0604020202020204" charset="0"/>
      <p:regular r:id="rId7"/>
    </p:embeddedFont>
    <p:embeddedFont>
      <p:font typeface="Gilroy Bold" panose="00000800000000000000" charset="0"/>
      <p:bold r:id="rId8"/>
    </p:embeddedFont>
    <p:embeddedFont>
      <p:font typeface="Gilroy SemiBold" panose="00000700000000000000" charset="0"/>
      <p:bold r:id="rId9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1193" userDrawn="1">
          <p15:clr>
            <a:srgbClr val="A4A3A4"/>
          </p15:clr>
        </p15:guide>
        <p15:guide id="2" pos="1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B415"/>
    <a:srgbClr val="49C5B1"/>
    <a:srgbClr val="F2A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80" autoAdjust="0"/>
    <p:restoredTop sz="94660"/>
  </p:normalViewPr>
  <p:slideViewPr>
    <p:cSldViewPr>
      <p:cViewPr varScale="1">
        <p:scale>
          <a:sx n="61" d="100"/>
          <a:sy n="61" d="100"/>
        </p:scale>
        <p:origin x="1400" y="60"/>
      </p:cViewPr>
      <p:guideLst>
        <p:guide orient="horz" pos="1193"/>
        <p:guide pos="17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6536A483-0634-D09E-1720-5E4EB30F1A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" b="-1"/>
          <a:stretch>
            <a:fillRect/>
          </a:stretch>
        </p:blipFill>
        <p:spPr>
          <a:xfrm>
            <a:off x="0" y="0"/>
            <a:ext cx="1000125" cy="2752725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F8049B3D-0FA8-4DE8-8560-FFC51675659D}"/>
              </a:ext>
            </a:extLst>
          </p:cNvPr>
          <p:cNvSpPr/>
          <p:nvPr userDrawn="1"/>
        </p:nvSpPr>
        <p:spPr>
          <a:xfrm>
            <a:off x="0" y="6464669"/>
            <a:ext cx="9906000" cy="393331"/>
          </a:xfrm>
          <a:prstGeom prst="rect">
            <a:avLst/>
          </a:prstGeom>
          <a:solidFill>
            <a:srgbClr val="FCB415"/>
          </a:solidFill>
          <a:ln>
            <a:solidFill>
              <a:srgbClr val="FCB4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A878F60F-9C95-5B97-BCB3-690A066076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3181" t="-15978" r="759" b="-1"/>
          <a:stretch/>
        </p:blipFill>
        <p:spPr>
          <a:xfrm>
            <a:off x="3123817" y="6400799"/>
            <a:ext cx="5638800" cy="45720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hyperlink" Target="https://www.inatel.pt/" TargetMode="External"/><Relationship Id="rId9" Type="http://schemas.openxmlformats.org/officeDocument/2006/relationships/image" Target="../media/image6.png"/><Relationship Id="rId14" Type="http://schemas.openxmlformats.org/officeDocument/2006/relationships/image" Target="../media/image11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m 17">
            <a:extLst>
              <a:ext uri="{FF2B5EF4-FFF2-40B4-BE49-F238E27FC236}">
                <a16:creationId xmlns:a16="http://schemas.microsoft.com/office/drawing/2014/main" id="{B76E1757-23A5-4EE8-88F1-F0D1FB3980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5" t="6774" r="7470" b="8771"/>
          <a:stretch/>
        </p:blipFill>
        <p:spPr>
          <a:xfrm>
            <a:off x="8600646" y="4474938"/>
            <a:ext cx="934307" cy="935970"/>
          </a:xfrm>
          <a:prstGeom prst="rect">
            <a:avLst/>
          </a:prstGeom>
        </p:spPr>
      </p:pic>
      <p:sp>
        <p:nvSpPr>
          <p:cNvPr id="3" name="TextBox 37">
            <a:extLst>
              <a:ext uri="{FF2B5EF4-FFF2-40B4-BE49-F238E27FC236}">
                <a16:creationId xmlns:a16="http://schemas.microsoft.com/office/drawing/2014/main" id="{D7D762CF-1D84-4A9C-A969-F4404DF80483}"/>
              </a:ext>
            </a:extLst>
          </p:cNvPr>
          <p:cNvSpPr txBox="1"/>
          <p:nvPr userDrawn="1"/>
        </p:nvSpPr>
        <p:spPr>
          <a:xfrm>
            <a:off x="0" y="2160792"/>
            <a:ext cx="9906000" cy="3454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pt-P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pt-PT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Durante este evento serão captadas fotografias e vídeos para fins de divulgação e promoção da Fundação INATEL, nos seus canais de comunicação (impressos ou digitais) e, quando aplicável, nos canais das entidades financiadoras do projeto.</a:t>
            </a:r>
          </a:p>
          <a:p>
            <a:pPr algn="ctr"/>
            <a:endParaRPr lang="pt-P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Pode consultar como tratamos os seus dados pessoais e como pode exercer os seus direitos no Regulamento do Projeto ou na nossa Política de Privacidade, em </a:t>
            </a:r>
            <a:r>
              <a:rPr lang="pt-PT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https://www.inatel.pt/</a:t>
            </a:r>
            <a:r>
              <a:rPr lang="pt-PT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algn="ctr"/>
            <a:endParaRPr lang="pt-PT" sz="1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pt-PT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Caso não pretenda ser fotografado(a) ou filmado(a), informe a organização.</a:t>
            </a:r>
          </a:p>
          <a:p>
            <a:pPr algn="ctr"/>
            <a:endParaRPr lang="pt-PT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pt-PT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Obrigado pela compreensão</a:t>
            </a:r>
            <a:r>
              <a:rPr lang="pt-PT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pt-P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endParaRPr lang="pt-PT" sz="1050" dirty="0">
              <a:solidFill>
                <a:schemeClr val="tx1"/>
              </a:solidFill>
              <a:latin typeface="Gilroy" panose="00000500000000000000" pitchFamily="50" charset="0"/>
              <a:ea typeface="+mn-ea"/>
              <a:cs typeface="+mn-cs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FB404B0-052A-46F8-ACAE-32B1BC2F4FBD}"/>
              </a:ext>
            </a:extLst>
          </p:cNvPr>
          <p:cNvSpPr/>
          <p:nvPr userDrawn="1"/>
        </p:nvSpPr>
        <p:spPr>
          <a:xfrm>
            <a:off x="0" y="1743551"/>
            <a:ext cx="6096000" cy="313849"/>
          </a:xfrm>
          <a:prstGeom prst="rect">
            <a:avLst/>
          </a:prstGeom>
          <a:solidFill>
            <a:srgbClr val="F2A9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FD142D19-A6CC-43FC-9C1C-4D4FD50AB65A}"/>
              </a:ext>
            </a:extLst>
          </p:cNvPr>
          <p:cNvSpPr txBox="1"/>
          <p:nvPr userDrawn="1"/>
        </p:nvSpPr>
        <p:spPr>
          <a:xfrm>
            <a:off x="5037353" y="5626581"/>
            <a:ext cx="102143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700" spc="0" dirty="0">
                <a:latin typeface="Gilroy SemiBold" panose="00000700000000000000" pitchFamily="50" charset="0"/>
              </a:rPr>
              <a:t>COFINANCIAMENTO</a:t>
            </a:r>
          </a:p>
        </p:txBody>
      </p: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70257C2B-A91E-40FA-8D45-7C635049FBB1}"/>
              </a:ext>
            </a:extLst>
          </p:cNvPr>
          <p:cNvSpPr txBox="1">
            <a:spLocks/>
          </p:cNvSpPr>
          <p:nvPr userDrawn="1"/>
        </p:nvSpPr>
        <p:spPr>
          <a:xfrm>
            <a:off x="973365" y="1137689"/>
            <a:ext cx="5122635" cy="528782"/>
          </a:xfrm>
          <a:prstGeom prst="rect">
            <a:avLst/>
          </a:prstGeom>
        </p:spPr>
        <p:txBody>
          <a:bodyPr/>
          <a:lstStyle>
            <a:lvl1pPr marL="0" algn="ctr">
              <a:defRPr sz="2800">
                <a:solidFill>
                  <a:srgbClr val="49C5B1"/>
                </a:solidFill>
                <a:latin typeface="Gilroy Bold" panose="00000800000000000000" pitchFamily="50" charset="0"/>
                <a:ea typeface="+mn-ea"/>
                <a:cs typeface="+mn-cs"/>
              </a:defRPr>
            </a:lvl1pPr>
            <a:lvl2pPr marL="258501">
              <a:defRPr>
                <a:latin typeface="+mn-lt"/>
                <a:ea typeface="+mn-ea"/>
                <a:cs typeface="+mn-cs"/>
              </a:defRPr>
            </a:lvl2pPr>
            <a:lvl3pPr marL="517002">
              <a:defRPr>
                <a:latin typeface="+mn-lt"/>
                <a:ea typeface="+mn-ea"/>
                <a:cs typeface="+mn-cs"/>
              </a:defRPr>
            </a:lvl3pPr>
            <a:lvl4pPr marL="775503">
              <a:defRPr>
                <a:latin typeface="+mn-lt"/>
                <a:ea typeface="+mn-ea"/>
                <a:cs typeface="+mn-cs"/>
              </a:defRPr>
            </a:lvl4pPr>
            <a:lvl5pPr marL="1034004">
              <a:defRPr>
                <a:latin typeface="+mn-lt"/>
                <a:ea typeface="+mn-ea"/>
                <a:cs typeface="+mn-cs"/>
              </a:defRPr>
            </a:lvl5pPr>
            <a:lvl6pPr marL="1292504">
              <a:defRPr>
                <a:latin typeface="+mn-lt"/>
                <a:ea typeface="+mn-ea"/>
                <a:cs typeface="+mn-cs"/>
              </a:defRPr>
            </a:lvl6pPr>
            <a:lvl7pPr marL="1551005">
              <a:defRPr>
                <a:latin typeface="+mn-lt"/>
                <a:ea typeface="+mn-ea"/>
                <a:cs typeface="+mn-cs"/>
              </a:defRPr>
            </a:lvl7pPr>
            <a:lvl8pPr marL="1809506">
              <a:defRPr>
                <a:latin typeface="+mn-lt"/>
                <a:ea typeface="+mn-ea"/>
                <a:cs typeface="+mn-cs"/>
              </a:defRPr>
            </a:lvl8pPr>
            <a:lvl9pPr marL="2068007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Aviso</a:t>
            </a:r>
            <a:endParaRPr lang="pt-PT" dirty="0"/>
          </a:p>
        </p:txBody>
      </p:sp>
      <p:sp>
        <p:nvSpPr>
          <p:cNvPr id="8" name="Text Placeholder 24">
            <a:extLst>
              <a:ext uri="{FF2B5EF4-FFF2-40B4-BE49-F238E27FC236}">
                <a16:creationId xmlns:a16="http://schemas.microsoft.com/office/drawing/2014/main" id="{E59CF9CC-66DA-4509-BAAA-7CCBE916A8CF}"/>
              </a:ext>
            </a:extLst>
          </p:cNvPr>
          <p:cNvSpPr txBox="1">
            <a:spLocks/>
          </p:cNvSpPr>
          <p:nvPr userDrawn="1"/>
        </p:nvSpPr>
        <p:spPr>
          <a:xfrm>
            <a:off x="2423718" y="1735304"/>
            <a:ext cx="2529282" cy="313849"/>
          </a:xfrm>
          <a:prstGeom prst="rect">
            <a:avLst/>
          </a:prstGeom>
        </p:spPr>
        <p:txBody>
          <a:bodyPr/>
          <a:lstStyle>
            <a:lvl1pPr marL="0">
              <a:defRPr sz="1600">
                <a:solidFill>
                  <a:schemeClr val="bg1"/>
                </a:solidFill>
                <a:latin typeface="Gilroy Bold" panose="00000800000000000000" pitchFamily="50" charset="0"/>
                <a:ea typeface="+mn-ea"/>
                <a:cs typeface="+mn-cs"/>
              </a:defRPr>
            </a:lvl1pPr>
            <a:lvl2pPr marL="258501">
              <a:defRPr>
                <a:latin typeface="+mn-lt"/>
                <a:ea typeface="+mn-ea"/>
                <a:cs typeface="+mn-cs"/>
              </a:defRPr>
            </a:lvl2pPr>
            <a:lvl3pPr marL="517002">
              <a:defRPr>
                <a:latin typeface="+mn-lt"/>
                <a:ea typeface="+mn-ea"/>
                <a:cs typeface="+mn-cs"/>
              </a:defRPr>
            </a:lvl3pPr>
            <a:lvl4pPr marL="775503">
              <a:defRPr>
                <a:latin typeface="+mn-lt"/>
                <a:ea typeface="+mn-ea"/>
                <a:cs typeface="+mn-cs"/>
              </a:defRPr>
            </a:lvl4pPr>
            <a:lvl5pPr marL="1034004">
              <a:defRPr>
                <a:latin typeface="+mn-lt"/>
                <a:ea typeface="+mn-ea"/>
                <a:cs typeface="+mn-cs"/>
              </a:defRPr>
            </a:lvl5pPr>
            <a:lvl6pPr marL="1292504">
              <a:defRPr>
                <a:latin typeface="+mn-lt"/>
                <a:ea typeface="+mn-ea"/>
                <a:cs typeface="+mn-cs"/>
              </a:defRPr>
            </a:lvl6pPr>
            <a:lvl7pPr marL="1551005">
              <a:defRPr>
                <a:latin typeface="+mn-lt"/>
                <a:ea typeface="+mn-ea"/>
                <a:cs typeface="+mn-cs"/>
              </a:defRPr>
            </a:lvl7pPr>
            <a:lvl8pPr marL="1809506">
              <a:defRPr>
                <a:latin typeface="+mn-lt"/>
                <a:ea typeface="+mn-ea"/>
                <a:cs typeface="+mn-cs"/>
              </a:defRPr>
            </a:lvl8pPr>
            <a:lvl9pPr marL="2068007">
              <a:defRPr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RECOLHA DE IMAGENS</a:t>
            </a:r>
            <a:endParaRPr lang="en-GB" dirty="0"/>
          </a:p>
        </p:txBody>
      </p:sp>
      <p:pic>
        <p:nvPicPr>
          <p:cNvPr id="9" name="Graphic 2">
            <a:extLst>
              <a:ext uri="{FF2B5EF4-FFF2-40B4-BE49-F238E27FC236}">
                <a16:creationId xmlns:a16="http://schemas.microsoft.com/office/drawing/2014/main" id="{2C0C5880-0D9B-425E-9718-9E75C054A2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0704" t="-16238"/>
          <a:stretch/>
        </p:blipFill>
        <p:spPr>
          <a:xfrm>
            <a:off x="4800600" y="5801407"/>
            <a:ext cx="4343400" cy="457201"/>
          </a:xfrm>
          <a:prstGeom prst="rect">
            <a:avLst/>
          </a:prstGeom>
        </p:spPr>
      </p:pic>
      <p:pic>
        <p:nvPicPr>
          <p:cNvPr id="10" name="Graphic 15">
            <a:extLst>
              <a:ext uri="{FF2B5EF4-FFF2-40B4-BE49-F238E27FC236}">
                <a16:creationId xmlns:a16="http://schemas.microsoft.com/office/drawing/2014/main" id="{AC8989BD-3379-4701-BF85-B27A15F94670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2937" y="6032586"/>
            <a:ext cx="714375" cy="219075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D13B7683-7D99-41EA-9896-41809A73CB52}"/>
              </a:ext>
            </a:extLst>
          </p:cNvPr>
          <p:cNvSpPr/>
          <p:nvPr userDrawn="1"/>
        </p:nvSpPr>
        <p:spPr>
          <a:xfrm>
            <a:off x="0" y="6464669"/>
            <a:ext cx="9906000" cy="393331"/>
          </a:xfrm>
          <a:prstGeom prst="rect">
            <a:avLst/>
          </a:prstGeom>
          <a:solidFill>
            <a:srgbClr val="FCB415"/>
          </a:solidFill>
          <a:ln>
            <a:solidFill>
              <a:srgbClr val="FCB4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pic>
        <p:nvPicPr>
          <p:cNvPr id="12" name="Graphic 44">
            <a:extLst>
              <a:ext uri="{FF2B5EF4-FFF2-40B4-BE49-F238E27FC236}">
                <a16:creationId xmlns:a16="http://schemas.microsoft.com/office/drawing/2014/main" id="{AFB5B6FC-C32B-4439-ADA0-3C66D9081EB3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87545" y="533400"/>
            <a:ext cx="1924050" cy="361950"/>
          </a:xfrm>
          <a:prstGeom prst="rect">
            <a:avLst/>
          </a:prstGeom>
        </p:spPr>
      </p:pic>
      <p:pic>
        <p:nvPicPr>
          <p:cNvPr id="13" name="Graphic 10">
            <a:extLst>
              <a:ext uri="{FF2B5EF4-FFF2-40B4-BE49-F238E27FC236}">
                <a16:creationId xmlns:a16="http://schemas.microsoft.com/office/drawing/2014/main" id="{1CA9555D-0CBD-4974-BA86-DAE38EE4B3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43181" t="-15978" r="759" b="-1"/>
          <a:stretch/>
        </p:blipFill>
        <p:spPr>
          <a:xfrm>
            <a:off x="3123817" y="6400799"/>
            <a:ext cx="5638800" cy="457201"/>
          </a:xfrm>
          <a:prstGeom prst="rect">
            <a:avLst/>
          </a:prstGeom>
        </p:spPr>
      </p:pic>
      <p:pic>
        <p:nvPicPr>
          <p:cNvPr id="14" name="Graphic 4">
            <a:extLst>
              <a:ext uri="{FF2B5EF4-FFF2-40B4-BE49-F238E27FC236}">
                <a16:creationId xmlns:a16="http://schemas.microsoft.com/office/drawing/2014/main" id="{37F5F6FA-16B5-4FB7-AE01-1A1EFB9C2D8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t="2" b="-1"/>
          <a:stretch>
            <a:fillRect/>
          </a:stretch>
        </p:blipFill>
        <p:spPr>
          <a:xfrm>
            <a:off x="0" y="0"/>
            <a:ext cx="1000125" cy="27527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58501">
        <a:defRPr>
          <a:latin typeface="+mn-lt"/>
          <a:ea typeface="+mn-ea"/>
          <a:cs typeface="+mn-cs"/>
        </a:defRPr>
      </a:lvl2pPr>
      <a:lvl3pPr marL="517002">
        <a:defRPr>
          <a:latin typeface="+mn-lt"/>
          <a:ea typeface="+mn-ea"/>
          <a:cs typeface="+mn-cs"/>
        </a:defRPr>
      </a:lvl3pPr>
      <a:lvl4pPr marL="775503">
        <a:defRPr>
          <a:latin typeface="+mn-lt"/>
          <a:ea typeface="+mn-ea"/>
          <a:cs typeface="+mn-cs"/>
        </a:defRPr>
      </a:lvl4pPr>
      <a:lvl5pPr marL="1034004">
        <a:defRPr>
          <a:latin typeface="+mn-lt"/>
          <a:ea typeface="+mn-ea"/>
          <a:cs typeface="+mn-cs"/>
        </a:defRPr>
      </a:lvl5pPr>
      <a:lvl6pPr marL="1292504">
        <a:defRPr>
          <a:latin typeface="+mn-lt"/>
          <a:ea typeface="+mn-ea"/>
          <a:cs typeface="+mn-cs"/>
        </a:defRPr>
      </a:lvl6pPr>
      <a:lvl7pPr marL="1551005">
        <a:defRPr>
          <a:latin typeface="+mn-lt"/>
          <a:ea typeface="+mn-ea"/>
          <a:cs typeface="+mn-cs"/>
        </a:defRPr>
      </a:lvl7pPr>
      <a:lvl8pPr marL="1809506">
        <a:defRPr>
          <a:latin typeface="+mn-lt"/>
          <a:ea typeface="+mn-ea"/>
          <a:cs typeface="+mn-cs"/>
        </a:defRPr>
      </a:lvl8pPr>
      <a:lvl9pPr marL="2068007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58501">
        <a:defRPr>
          <a:latin typeface="+mn-lt"/>
          <a:ea typeface="+mn-ea"/>
          <a:cs typeface="+mn-cs"/>
        </a:defRPr>
      </a:lvl2pPr>
      <a:lvl3pPr marL="517002">
        <a:defRPr>
          <a:latin typeface="+mn-lt"/>
          <a:ea typeface="+mn-ea"/>
          <a:cs typeface="+mn-cs"/>
        </a:defRPr>
      </a:lvl3pPr>
      <a:lvl4pPr marL="775503">
        <a:defRPr>
          <a:latin typeface="+mn-lt"/>
          <a:ea typeface="+mn-ea"/>
          <a:cs typeface="+mn-cs"/>
        </a:defRPr>
      </a:lvl4pPr>
      <a:lvl5pPr marL="1034004">
        <a:defRPr>
          <a:latin typeface="+mn-lt"/>
          <a:ea typeface="+mn-ea"/>
          <a:cs typeface="+mn-cs"/>
        </a:defRPr>
      </a:lvl5pPr>
      <a:lvl6pPr marL="1292504">
        <a:defRPr>
          <a:latin typeface="+mn-lt"/>
          <a:ea typeface="+mn-ea"/>
          <a:cs typeface="+mn-cs"/>
        </a:defRPr>
      </a:lvl6pPr>
      <a:lvl7pPr marL="1551005">
        <a:defRPr>
          <a:latin typeface="+mn-lt"/>
          <a:ea typeface="+mn-ea"/>
          <a:cs typeface="+mn-cs"/>
        </a:defRPr>
      </a:lvl7pPr>
      <a:lvl8pPr marL="1809506">
        <a:defRPr>
          <a:latin typeface="+mn-lt"/>
          <a:ea typeface="+mn-ea"/>
          <a:cs typeface="+mn-cs"/>
        </a:defRPr>
      </a:lvl8pPr>
      <a:lvl9pPr marL="2068007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33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</TotalTime>
  <Words>0</Words>
  <Application>Microsoft Office PowerPoint</Application>
  <PresentationFormat>Papel A4 (210x297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8" baseType="lpstr">
      <vt:lpstr>Times New Roman</vt:lpstr>
      <vt:lpstr>Gilroy Bold</vt:lpstr>
      <vt:lpstr>Gilroy</vt:lpstr>
      <vt:lpstr>Calibri</vt:lpstr>
      <vt:lpstr>Gilroy SemiBold</vt:lpstr>
      <vt:lpstr>Arial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template_inatel_longevidade+_kitcomunicacao_cartaz_a3</dc:title>
  <dc:creator>Mariana Queiroz</dc:creator>
  <cp:lastModifiedBy>Mariana</cp:lastModifiedBy>
  <cp:revision>13</cp:revision>
  <dcterms:created xsi:type="dcterms:W3CDTF">2026-07-07T11:27:16Z</dcterms:created>
  <dcterms:modified xsi:type="dcterms:W3CDTF">2026-07-15T11:41:37Z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2026-07-07T00:00:00Z</vt:filetime>
  </property>
  <property fmtid="{D5CDD505-2E9C-101B-9397-08002B2CF9AE}" pid="3" name="Creator">
    <vt:lpwstr>Adobe Illustrator 30.5 (Windows)</vt:lpwstr>
  </property>
  <property fmtid="{D5CDD505-2E9C-101B-9397-08002B2CF9AE}" pid="4" name="LastSaved">
    <vt:filetime>2026-07-07T00:00:00Z</vt:filetime>
  </property>
  <property fmtid="{D5CDD505-2E9C-101B-9397-08002B2CF9AE}" pid="5" name="Producer">
    <vt:lpwstr>3-Heights(TM) PDF Security Shell 4.8.25.2 (http://www.pdf-tools.com)</vt:lpwstr>
  </property>
</Properties>
</file>